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6" r:id="rId4"/>
  </p:sldMasterIdLst>
  <p:notesMasterIdLst>
    <p:notesMasterId r:id="rId14"/>
  </p:notesMasterIdLst>
  <p:sldIdLst>
    <p:sldId id="1055" r:id="rId5"/>
    <p:sldId id="1068" r:id="rId6"/>
    <p:sldId id="1069" r:id="rId7"/>
    <p:sldId id="1070" r:id="rId8"/>
    <p:sldId id="1071" r:id="rId9"/>
    <p:sldId id="1072" r:id="rId10"/>
    <p:sldId id="1073" r:id="rId11"/>
    <p:sldId id="1074" r:id="rId12"/>
    <p:sldId id="107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7C7C"/>
    <a:srgbClr val="FBB03F"/>
    <a:srgbClr val="C54C9C"/>
    <a:srgbClr val="673C67"/>
    <a:srgbClr val="D91B5E"/>
    <a:srgbClr val="1378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70"/>
    <p:restoredTop sz="96327"/>
  </p:normalViewPr>
  <p:slideViewPr>
    <p:cSldViewPr snapToGrid="0" snapToObjects="1">
      <p:cViewPr varScale="1">
        <p:scale>
          <a:sx n="68" d="100"/>
          <a:sy n="68" d="100"/>
        </p:scale>
        <p:origin x="12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F50F2-FA69-3546-A981-319E785BC26A}"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21694-3614-1747-B144-E2172A3036EC}" type="slidenum">
              <a:rPr lang="en-US" smtClean="0"/>
              <a:t>‹#›</a:t>
            </a:fld>
            <a:endParaRPr lang="en-US"/>
          </a:p>
        </p:txBody>
      </p:sp>
    </p:spTree>
    <p:extLst>
      <p:ext uri="{BB962C8B-B14F-4D97-AF65-F5344CB8AC3E}">
        <p14:creationId xmlns:p14="http://schemas.microsoft.com/office/powerpoint/2010/main" val="3467159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E5474A-A4FF-4248-ABC6-A74685C8641B}" type="slidenum">
              <a:rPr lang="en-AU" smtClean="0"/>
              <a:t>1</a:t>
            </a:fld>
            <a:endParaRPr lang="en-AU"/>
          </a:p>
        </p:txBody>
      </p:sp>
    </p:spTree>
    <p:extLst>
      <p:ext uri="{BB962C8B-B14F-4D97-AF65-F5344CB8AC3E}">
        <p14:creationId xmlns:p14="http://schemas.microsoft.com/office/powerpoint/2010/main" val="2748111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We live in a time of uncertainty, where changes towards extremes are increasingly more obvious. In recent years, we have experienced a global pandemic, bushfires, droughts, floods, as well as intensive cyber-attacks. Disaster after disaster has highlighted Australia’s vulnerability to natural and non-natural threats and their social, environmental and economic impacts. Whilst there has been progress towards more resilience to natural hazards and in reducing disaster risk, with climate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adding to the extremes and the compounding effects of several disasters combined, there is growing potential for events to occur at unimagined scales,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combinations and 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4921694-3614-1747-B144-E2172A3036EC}" type="slidenum">
              <a:rPr lang="en-US" smtClean="0"/>
              <a:t>2</a:t>
            </a:fld>
            <a:endParaRPr lang="en-US"/>
          </a:p>
        </p:txBody>
      </p:sp>
    </p:spTree>
    <p:extLst>
      <p:ext uri="{BB962C8B-B14F-4D97-AF65-F5344CB8AC3E}">
        <p14:creationId xmlns:p14="http://schemas.microsoft.com/office/powerpoint/2010/main" val="3091471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effectLst/>
                <a:latin typeface="Arial" panose="020B0604020202020204" pitchFamily="34" charset="0"/>
                <a:ea typeface="Times New Roman" panose="02020603050405020304" pitchFamily="18" charset="0"/>
              </a:rPr>
              <a:t>Over the past ten years, the cost of disasters to the Australian economy reached around $18 billion per year and could increase to $39 billion per year by 2050. This cost does not account for less quantifiable costs of disasters, such as increased family violence, mental health impacts, chronic disease, alcohol and drug use, short and long-term unemployment, changes to school academic outcomes, and crime.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effectLst/>
                <a:latin typeface="Arial" panose="020B0604020202020204" pitchFamily="34" charset="0"/>
                <a:ea typeface="Times New Roman" panose="02020603050405020304" pitchFamily="18" charset="0"/>
              </a:rPr>
              <a:t>Further, it does not take into account the cost of climate change. </a:t>
            </a:r>
            <a:r>
              <a:rPr lang="en-US" sz="1200" dirty="0"/>
              <a:t>It is estimated that unchecked climate change will reduce the size of the Australian economy by 6.3% by 2070, and lead to a net reduction of 880,000 jobs . However, aiming to limit global warming to 1.5 degrees and investing in climate adaptation measures is estimated to grow Australia’s economy by $680 billion in present day terms and add over 250,000 jobs by 2070.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While individuals and communities are crucial to building resilience, they do not have control over many of the essential services and critical infrastructure needed, nor the levers to pull to reduce some disaster risks. Governments and industry must take coordinated action to reduce risks within their control to limit adverse impacts on communities. Councils, in particular, have a duty of care to protect their community and environment. Resilience is high on the agenda, with new guidance, best practice and tools produced in the last years and more updates on their way to tackle a future of uncertainty and extremes.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is the time to act!</a:t>
            </a: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Times New Roman" panose="02020603050405020304" pitchFamily="18"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E4921694-3614-1747-B144-E2172A3036EC}" type="slidenum">
              <a:rPr lang="en-US" smtClean="0"/>
              <a:t>3</a:t>
            </a:fld>
            <a:endParaRPr lang="en-US"/>
          </a:p>
        </p:txBody>
      </p:sp>
    </p:spTree>
    <p:extLst>
      <p:ext uri="{BB962C8B-B14F-4D97-AF65-F5344CB8AC3E}">
        <p14:creationId xmlns:p14="http://schemas.microsoft.com/office/powerpoint/2010/main" val="114376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effectLst/>
                <a:latin typeface="Arial" panose="020B0604020202020204" pitchFamily="34" charset="0"/>
                <a:ea typeface="Times New Roman" panose="02020603050405020304" pitchFamily="18" charset="0"/>
              </a:rPr>
              <a:t>Over the past ten years, the cost of disasters to the Australian economy reached around $18 billion per year and could increase to $39 billion per year by 2050. This cost does not account for less quantifiable costs of disasters, such as increased family violence, mental health impacts, chronic disease, alcohol and drug use, short and long-term unemployment, changes to school academic outcomes, and crime.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effectLst/>
                <a:latin typeface="Arial" panose="020B0604020202020204" pitchFamily="34" charset="0"/>
                <a:ea typeface="Times New Roman" panose="02020603050405020304" pitchFamily="18" charset="0"/>
              </a:rPr>
              <a:t>Further, it does not take into account the cost of climate change. </a:t>
            </a:r>
            <a:r>
              <a:rPr lang="en-US" sz="1200" dirty="0"/>
              <a:t>It is estimated that unchecked climate change will reduce the size of the Australian economy by 6.3% by 2070, and lead to a net reduction of 880,000 jobs . However, aiming to limit global warming to 1.5 degrees and investing in climate adaptation measures is estimated to grow Australia’s economy by $680 billion in present day terms and add over 250,000 jobs by 2070.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While individuals and communities are crucial to building resilience, they do not have control over many of the essential services and critical infrastructure needed, nor the levers to pull to reduce some disaster risks. Governments and industry must take coordinated action to reduce risks within their control to limit adverse impacts on communities. Councils, in particular, have a duty of care to protect their community and environment. Resilience is high on the agenda, with new guidance, best practice and tools produced in the last years and more updates on their way to tackle a future of uncertainty and extremes.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is the time to act!</a:t>
            </a: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Times New Roman" panose="02020603050405020304" pitchFamily="18"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E4921694-3614-1747-B144-E2172A3036EC}" type="slidenum">
              <a:rPr lang="en-US" smtClean="0"/>
              <a:t>4</a:t>
            </a:fld>
            <a:endParaRPr lang="en-US"/>
          </a:p>
        </p:txBody>
      </p:sp>
    </p:spTree>
    <p:extLst>
      <p:ext uri="{BB962C8B-B14F-4D97-AF65-F5344CB8AC3E}">
        <p14:creationId xmlns:p14="http://schemas.microsoft.com/office/powerpoint/2010/main" val="377022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Hunter JO prepared a support package for Councils to embed resilience as Business-as-Usual through the IP&amp;R documents: Community Strategic Plan, Delivery Program and Operation Plan.</a:t>
            </a:r>
          </a:p>
          <a:p>
            <a:endParaRPr lang="en-AU" dirty="0"/>
          </a:p>
          <a:p>
            <a:r>
              <a:rPr lang="en-AU" dirty="0"/>
              <a:t>The package aims to:</a:t>
            </a:r>
          </a:p>
          <a:p>
            <a:pPr marL="342900" indent="-342900" algn="l">
              <a:buFont typeface="Arial" panose="020B0604020202020204" pitchFamily="34" charset="0"/>
              <a:buChar char="•"/>
            </a:pPr>
            <a:r>
              <a:rPr lang="en-AU" dirty="0"/>
              <a:t>Provide user friendly support for Councils</a:t>
            </a:r>
          </a:p>
          <a:p>
            <a:pPr marL="342900" indent="-342900" algn="l">
              <a:buFont typeface="Arial" panose="020B0604020202020204" pitchFamily="34" charset="0"/>
              <a:buChar char="•"/>
            </a:pPr>
            <a:r>
              <a:rPr lang="en-AU" dirty="0"/>
              <a:t>Leverage time, resources and avoid duplication of effort by providing templates in line with the latest science and guidance</a:t>
            </a:r>
          </a:p>
          <a:p>
            <a:pPr marL="342900" indent="-342900" algn="l">
              <a:buFont typeface="Arial" panose="020B0604020202020204" pitchFamily="34" charset="0"/>
              <a:buChar char="•"/>
            </a:pPr>
            <a:r>
              <a:rPr lang="en-AU" dirty="0"/>
              <a:t>Support the discussion between Council decision makers, IP&amp;R staff, climate change staff and the community</a:t>
            </a:r>
          </a:p>
          <a:p>
            <a:pPr marL="342900" indent="-342900" algn="l">
              <a:buFont typeface="Arial" panose="020B0604020202020204" pitchFamily="34" charset="0"/>
              <a:buChar char="•"/>
            </a:pPr>
            <a:r>
              <a:rPr lang="en-AU" dirty="0"/>
              <a:t>Embed climate change as business as usual in the IP&amp;R framework</a:t>
            </a:r>
          </a:p>
          <a:p>
            <a:pPr marL="342900" indent="-342900" algn="l">
              <a:buFont typeface="Arial" panose="020B0604020202020204" pitchFamily="34" charset="0"/>
              <a:buChar char="•"/>
            </a:pPr>
            <a:r>
              <a:rPr lang="en-US" dirty="0">
                <a:latin typeface="Calibri" panose="020F0502020204030204" pitchFamily="34" charset="0"/>
                <a:ea typeface="MS Mincho" panose="02020609040205080304" pitchFamily="49" charset="-128"/>
                <a:cs typeface="Times New Roman" panose="02020603050405020304" pitchFamily="18" charset="0"/>
              </a:rPr>
              <a:t>Align with the IP&amp;R Cycle</a:t>
            </a:r>
            <a:endParaRPr lang="en-AU"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AU" dirty="0"/>
          </a:p>
          <a:p>
            <a:endParaRPr lang="en-AU" dirty="0"/>
          </a:p>
          <a:p>
            <a:r>
              <a:rPr lang="en-AU" dirty="0"/>
              <a:t>Brief overview of the climate change IP&amp;R package as per figure on the slide.</a:t>
            </a:r>
          </a:p>
          <a:p>
            <a:endParaRPr lang="en-US" dirty="0"/>
          </a:p>
        </p:txBody>
      </p:sp>
      <p:sp>
        <p:nvSpPr>
          <p:cNvPr id="4" name="Slide Number Placeholder 3"/>
          <p:cNvSpPr>
            <a:spLocks noGrp="1"/>
          </p:cNvSpPr>
          <p:nvPr>
            <p:ph type="sldNum" sz="quarter" idx="5"/>
          </p:nvPr>
        </p:nvSpPr>
        <p:spPr/>
        <p:txBody>
          <a:bodyPr/>
          <a:lstStyle/>
          <a:p>
            <a:fld id="{E4921694-3614-1747-B144-E2172A3036EC}" type="slidenum">
              <a:rPr lang="en-US" smtClean="0"/>
              <a:t>5</a:t>
            </a:fld>
            <a:endParaRPr lang="en-US"/>
          </a:p>
        </p:txBody>
      </p:sp>
    </p:spTree>
    <p:extLst>
      <p:ext uri="{BB962C8B-B14F-4D97-AF65-F5344CB8AC3E}">
        <p14:creationId xmlns:p14="http://schemas.microsoft.com/office/powerpoint/2010/main" val="3347860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Hunter JO prepared a support package for Councils to embed resilience as Business-as-Usual through the IP&amp;R documents: Community Strategic Plan, Delivery Program and Operation Plan.</a:t>
            </a:r>
          </a:p>
          <a:p>
            <a:endParaRPr lang="en-AU" dirty="0"/>
          </a:p>
          <a:p>
            <a:r>
              <a:rPr lang="en-AU" dirty="0"/>
              <a:t>The package aims to:</a:t>
            </a:r>
          </a:p>
          <a:p>
            <a:pPr marL="342900" indent="-342900" algn="l">
              <a:buFont typeface="Arial" panose="020B0604020202020204" pitchFamily="34" charset="0"/>
              <a:buChar char="•"/>
            </a:pPr>
            <a:r>
              <a:rPr lang="en-AU" dirty="0"/>
              <a:t>Provide user friendly support for Councils</a:t>
            </a:r>
          </a:p>
          <a:p>
            <a:pPr marL="342900" indent="-342900" algn="l">
              <a:buFont typeface="Arial" panose="020B0604020202020204" pitchFamily="34" charset="0"/>
              <a:buChar char="•"/>
            </a:pPr>
            <a:r>
              <a:rPr lang="en-AU" dirty="0"/>
              <a:t>Leverage time, resources and avoid duplication of effort by providing templates in line with the latest science and guidance</a:t>
            </a:r>
          </a:p>
          <a:p>
            <a:pPr marL="342900" indent="-342900" algn="l">
              <a:buFont typeface="Arial" panose="020B0604020202020204" pitchFamily="34" charset="0"/>
              <a:buChar char="•"/>
            </a:pPr>
            <a:r>
              <a:rPr lang="en-AU" dirty="0"/>
              <a:t>Support the discussion between Council decision makers, IP&amp;R staff, climate change staff and the community</a:t>
            </a:r>
          </a:p>
          <a:p>
            <a:pPr marL="342900" indent="-342900" algn="l">
              <a:buFont typeface="Arial" panose="020B0604020202020204" pitchFamily="34" charset="0"/>
              <a:buChar char="•"/>
            </a:pPr>
            <a:r>
              <a:rPr lang="en-AU" dirty="0"/>
              <a:t>Embed climate change as business as usual in the IP&amp;R framework</a:t>
            </a:r>
          </a:p>
          <a:p>
            <a:pPr marL="342900" indent="-342900" algn="l">
              <a:buFont typeface="Arial" panose="020B0604020202020204" pitchFamily="34" charset="0"/>
              <a:buChar char="•"/>
            </a:pPr>
            <a:r>
              <a:rPr lang="en-US" dirty="0">
                <a:latin typeface="Calibri" panose="020F0502020204030204" pitchFamily="34" charset="0"/>
                <a:ea typeface="MS Mincho" panose="02020609040205080304" pitchFamily="49" charset="-128"/>
                <a:cs typeface="Times New Roman" panose="02020603050405020304" pitchFamily="18" charset="0"/>
              </a:rPr>
              <a:t>Align with the IP&amp;R Cycle</a:t>
            </a:r>
            <a:endParaRPr lang="en-AU"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AU" dirty="0"/>
          </a:p>
          <a:p>
            <a:endParaRPr lang="en-AU" dirty="0"/>
          </a:p>
          <a:p>
            <a:r>
              <a:rPr lang="en-AU" dirty="0"/>
              <a:t>Brief overview of the climate change IP&amp;R package as per figure on the slide.</a:t>
            </a:r>
          </a:p>
          <a:p>
            <a:endParaRPr lang="en-US" dirty="0"/>
          </a:p>
        </p:txBody>
      </p:sp>
      <p:sp>
        <p:nvSpPr>
          <p:cNvPr id="4" name="Slide Number Placeholder 3"/>
          <p:cNvSpPr>
            <a:spLocks noGrp="1"/>
          </p:cNvSpPr>
          <p:nvPr>
            <p:ph type="sldNum" sz="quarter" idx="5"/>
          </p:nvPr>
        </p:nvSpPr>
        <p:spPr/>
        <p:txBody>
          <a:bodyPr/>
          <a:lstStyle/>
          <a:p>
            <a:fld id="{E4921694-3614-1747-B144-E2172A3036EC}" type="slidenum">
              <a:rPr lang="en-US" smtClean="0"/>
              <a:t>6</a:t>
            </a:fld>
            <a:endParaRPr lang="en-US"/>
          </a:p>
        </p:txBody>
      </p:sp>
    </p:spTree>
    <p:extLst>
      <p:ext uri="{BB962C8B-B14F-4D97-AF65-F5344CB8AC3E}">
        <p14:creationId xmlns:p14="http://schemas.microsoft.com/office/powerpoint/2010/main" val="8054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dirty="0">
                <a:solidFill>
                  <a:schemeClr val="accent2">
                    <a:lumMod val="75000"/>
                  </a:schemeClr>
                </a:solidFill>
                <a:effectLst/>
                <a:latin typeface="+mn-lt"/>
                <a:ea typeface="MS Mincho" panose="02020609040205080304" pitchFamily="49" charset="-128"/>
                <a:cs typeface="Times New Roman" panose="02020603050405020304" pitchFamily="18" charset="0"/>
              </a:rPr>
              <a:t>[Note: The full descriptions for the shared responsibilities (including key concepts for achieving them) can be provided to participants by giving them the fact sheet in Appendix B of the Resilience IP&amp;R Support Package]</a:t>
            </a:r>
          </a:p>
          <a:p>
            <a:endParaRPr lang="en-US" sz="1800" b="0" i="1" dirty="0">
              <a:solidFill>
                <a:srgbClr val="082A75"/>
              </a:solidFill>
              <a:effectLst/>
              <a:latin typeface="+mn-lt"/>
              <a:ea typeface="MS Mincho" panose="02020609040205080304" pitchFamily="49" charset="-128"/>
              <a:cs typeface="Times New Roman" panose="02020603050405020304" pitchFamily="18" charset="0"/>
            </a:endParaRPr>
          </a:p>
          <a:p>
            <a:r>
              <a:rPr lang="en-AU" b="0" dirty="0">
                <a:latin typeface="+mn-lt"/>
              </a:rPr>
              <a:t>Central to the Hunter JO support package are the categories of shared responsibilities, defined after an extensive literature review including guidelines and regulatory frameworks in Australia and internationally. For a holistic resilience strategy, all the categories should be addressed. The support package provides template wording for each area to ensure that the key concepts from available guidance to increase resilience are included.</a:t>
            </a:r>
          </a:p>
        </p:txBody>
      </p:sp>
      <p:sp>
        <p:nvSpPr>
          <p:cNvPr id="4" name="Slide Number Placeholder 3"/>
          <p:cNvSpPr>
            <a:spLocks noGrp="1"/>
          </p:cNvSpPr>
          <p:nvPr>
            <p:ph type="sldNum" sz="quarter" idx="5"/>
          </p:nvPr>
        </p:nvSpPr>
        <p:spPr/>
        <p:txBody>
          <a:bodyPr/>
          <a:lstStyle/>
          <a:p>
            <a:fld id="{E4921694-3614-1747-B144-E2172A3036EC}" type="slidenum">
              <a:rPr lang="en-US" smtClean="0"/>
              <a:t>7</a:t>
            </a:fld>
            <a:endParaRPr lang="en-US"/>
          </a:p>
        </p:txBody>
      </p:sp>
    </p:spTree>
    <p:extLst>
      <p:ext uri="{BB962C8B-B14F-4D97-AF65-F5344CB8AC3E}">
        <p14:creationId xmlns:p14="http://schemas.microsoft.com/office/powerpoint/2010/main" val="253640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the proposed commitment level for your Council and the justifications, and / or the inclusions and commitments proposed for the IP&amp;R documents.</a:t>
            </a:r>
          </a:p>
        </p:txBody>
      </p:sp>
      <p:sp>
        <p:nvSpPr>
          <p:cNvPr id="4" name="Slide Number Placeholder 3"/>
          <p:cNvSpPr>
            <a:spLocks noGrp="1"/>
          </p:cNvSpPr>
          <p:nvPr>
            <p:ph type="sldNum" sz="quarter" idx="5"/>
          </p:nvPr>
        </p:nvSpPr>
        <p:spPr/>
        <p:txBody>
          <a:bodyPr/>
          <a:lstStyle/>
          <a:p>
            <a:fld id="{E4921694-3614-1747-B144-E2172A3036EC}" type="slidenum">
              <a:rPr lang="en-US" smtClean="0"/>
              <a:t>8</a:t>
            </a:fld>
            <a:endParaRPr lang="en-US"/>
          </a:p>
        </p:txBody>
      </p:sp>
    </p:spTree>
    <p:extLst>
      <p:ext uri="{BB962C8B-B14F-4D97-AF65-F5344CB8AC3E}">
        <p14:creationId xmlns:p14="http://schemas.microsoft.com/office/powerpoint/2010/main" val="1641785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Hunter JO prepared a support package for Councils to embed resilience as Business-as-Usual through the IP&amp;R documents: Community Strategic Plan, Delivery Program and Operation Plan.</a:t>
            </a:r>
          </a:p>
          <a:p>
            <a:endParaRPr lang="en-AU" dirty="0"/>
          </a:p>
          <a:p>
            <a:r>
              <a:rPr lang="en-AU" dirty="0"/>
              <a:t>The package aims to:</a:t>
            </a:r>
          </a:p>
          <a:p>
            <a:pPr marL="342900" indent="-342900" algn="l">
              <a:buFont typeface="Arial" panose="020B0604020202020204" pitchFamily="34" charset="0"/>
              <a:buChar char="•"/>
            </a:pPr>
            <a:r>
              <a:rPr lang="en-AU" dirty="0"/>
              <a:t>Provide user friendly support for Councils</a:t>
            </a:r>
          </a:p>
          <a:p>
            <a:pPr marL="342900" indent="-342900" algn="l">
              <a:buFont typeface="Arial" panose="020B0604020202020204" pitchFamily="34" charset="0"/>
              <a:buChar char="•"/>
            </a:pPr>
            <a:r>
              <a:rPr lang="en-AU" dirty="0"/>
              <a:t>Leverage time, resources and avoid duplication of effort by providing templates in line with the latest science and guidance</a:t>
            </a:r>
          </a:p>
          <a:p>
            <a:pPr marL="342900" indent="-342900" algn="l">
              <a:buFont typeface="Arial" panose="020B0604020202020204" pitchFamily="34" charset="0"/>
              <a:buChar char="•"/>
            </a:pPr>
            <a:r>
              <a:rPr lang="en-AU" dirty="0"/>
              <a:t>Support the discussion between Council decision makers, IP&amp;R staff, climate change staff and the community</a:t>
            </a:r>
          </a:p>
          <a:p>
            <a:pPr marL="342900" indent="-342900" algn="l">
              <a:buFont typeface="Arial" panose="020B0604020202020204" pitchFamily="34" charset="0"/>
              <a:buChar char="•"/>
            </a:pPr>
            <a:r>
              <a:rPr lang="en-AU" dirty="0"/>
              <a:t>Embed climate change as business as usual in the IP&amp;R framework</a:t>
            </a:r>
          </a:p>
          <a:p>
            <a:pPr marL="342900" indent="-342900" algn="l">
              <a:buFont typeface="Arial" panose="020B0604020202020204" pitchFamily="34" charset="0"/>
              <a:buChar char="•"/>
            </a:pPr>
            <a:r>
              <a:rPr lang="en-US" dirty="0">
                <a:latin typeface="Calibri" panose="020F0502020204030204" pitchFamily="34" charset="0"/>
                <a:ea typeface="MS Mincho" panose="02020609040205080304" pitchFamily="49" charset="-128"/>
                <a:cs typeface="Times New Roman" panose="02020603050405020304" pitchFamily="18" charset="0"/>
              </a:rPr>
              <a:t>Align with the IP&amp;R Cycle</a:t>
            </a:r>
            <a:endParaRPr lang="en-AU"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AU" dirty="0"/>
          </a:p>
          <a:p>
            <a:endParaRPr lang="en-AU" dirty="0"/>
          </a:p>
          <a:p>
            <a:r>
              <a:rPr lang="en-AU" dirty="0"/>
              <a:t>Brief overview of the climate change IP&amp;R package as per figure on the slide.</a:t>
            </a:r>
          </a:p>
          <a:p>
            <a:endParaRPr lang="en-US" dirty="0"/>
          </a:p>
        </p:txBody>
      </p:sp>
      <p:sp>
        <p:nvSpPr>
          <p:cNvPr id="4" name="Slide Number Placeholder 3"/>
          <p:cNvSpPr>
            <a:spLocks noGrp="1"/>
          </p:cNvSpPr>
          <p:nvPr>
            <p:ph type="sldNum" sz="quarter" idx="5"/>
          </p:nvPr>
        </p:nvSpPr>
        <p:spPr/>
        <p:txBody>
          <a:bodyPr/>
          <a:lstStyle/>
          <a:p>
            <a:fld id="{E4921694-3614-1747-B144-E2172A3036EC}" type="slidenum">
              <a:rPr lang="en-US" smtClean="0"/>
              <a:t>9</a:t>
            </a:fld>
            <a:endParaRPr lang="en-US"/>
          </a:p>
        </p:txBody>
      </p:sp>
    </p:spTree>
    <p:extLst>
      <p:ext uri="{BB962C8B-B14F-4D97-AF65-F5344CB8AC3E}">
        <p14:creationId xmlns:p14="http://schemas.microsoft.com/office/powerpoint/2010/main" val="2966281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2200">
                <a:solidFill>
                  <a:srgbClr val="047C7C"/>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51145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solidFill>
                  <a:srgbClr val="047C7C"/>
                </a:solidFill>
              </a:defRPr>
            </a:lvl1pPr>
          </a:lstStyle>
          <a:p>
            <a:r>
              <a:rPr lang="en-GB" dirty="0"/>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normAutofit/>
          </a:bodyPr>
          <a:lstStyle>
            <a:lvl1pPr>
              <a:defRPr sz="1800"/>
            </a:lvl1pPr>
            <a:lvl2pPr>
              <a:defRPr sz="1800"/>
            </a:lvl2pPr>
            <a:lvl3pPr marL="1257300" indent="-342900">
              <a:buFont typeface="Arial" panose="020B0604020202020204" pitchFamily="34" charset="0"/>
              <a:buChar char="•"/>
              <a:defRPr sz="18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5160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solidFill>
                  <a:srgbClr val="673C67"/>
                </a:solidFill>
              </a:defRPr>
            </a:lvl1pPr>
          </a:lstStyle>
          <a:p>
            <a:r>
              <a:rPr lang="en-GB" dirty="0"/>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38200" y="6184271"/>
            <a:ext cx="2743200" cy="365125"/>
          </a:xfrm>
          <a:prstGeom prst="rect">
            <a:avLst/>
          </a:prstGeom>
        </p:spPr>
        <p:txBody>
          <a:bodyPr/>
          <a:lstStyle/>
          <a:p>
            <a:fld id="{B59B4336-A98F-5547-BDF8-2F08C1D71FF6}" type="datetimeFigureOut">
              <a:rPr lang="en-US" smtClean="0"/>
              <a:t>12/20/2023</a:t>
            </a:fld>
            <a:endParaRPr lang="en-US"/>
          </a:p>
        </p:txBody>
      </p:sp>
      <p:sp>
        <p:nvSpPr>
          <p:cNvPr id="7" name="Slide Number Placeholder 6"/>
          <p:cNvSpPr>
            <a:spLocks noGrp="1"/>
          </p:cNvSpPr>
          <p:nvPr>
            <p:ph type="sldNum" sz="quarter" idx="12"/>
          </p:nvPr>
        </p:nvSpPr>
        <p:spPr>
          <a:xfrm>
            <a:off x="8610600" y="6177502"/>
            <a:ext cx="2743200" cy="365125"/>
          </a:xfrm>
          <a:prstGeom prst="rect">
            <a:avLst/>
          </a:prstGeom>
        </p:spPr>
        <p:txBody>
          <a:bodyPr/>
          <a:lstStyle/>
          <a:p>
            <a:fld id="{65791948-F954-F04C-A4F7-4D8725348531}" type="slidenum">
              <a:rPr lang="en-US" smtClean="0"/>
              <a:t>‹#›</a:t>
            </a:fld>
            <a:endParaRPr lang="en-US"/>
          </a:p>
        </p:txBody>
      </p:sp>
    </p:spTree>
    <p:extLst>
      <p:ext uri="{BB962C8B-B14F-4D97-AF65-F5344CB8AC3E}">
        <p14:creationId xmlns:p14="http://schemas.microsoft.com/office/powerpoint/2010/main" val="891003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solidFill>
                  <a:srgbClr val="047C7C"/>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385380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2200">
                <a:solidFill>
                  <a:srgbClr val="047C7C"/>
                </a:solidFill>
              </a:defRPr>
            </a:lvl1pPr>
          </a:lstStyle>
          <a:p>
            <a:r>
              <a:rPr lang="en-GB" dirty="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96497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647353-C0A3-07BD-DAF4-C57E9F6133BA}"/>
              </a:ext>
            </a:extLst>
          </p:cNvPr>
          <p:cNvSpPr/>
          <p:nvPr userDrawn="1"/>
        </p:nvSpPr>
        <p:spPr>
          <a:xfrm>
            <a:off x="0" y="4948518"/>
            <a:ext cx="7100047" cy="1909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770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E19E4C9F-F1AF-D770-C298-50D7037BBA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pic>
        <p:nvPicPr>
          <p:cNvPr id="3" name="Picture 2">
            <a:extLst>
              <a:ext uri="{FF2B5EF4-FFF2-40B4-BE49-F238E27FC236}">
                <a16:creationId xmlns:a16="http://schemas.microsoft.com/office/drawing/2014/main" id="{426EA035-DDDF-F423-C45B-816675EC365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97" y="0"/>
            <a:ext cx="12184303" cy="6858000"/>
          </a:xfrm>
          <a:prstGeom prst="rect">
            <a:avLst/>
          </a:prstGeom>
        </p:spPr>
      </p:pic>
    </p:spTree>
    <p:extLst>
      <p:ext uri="{BB962C8B-B14F-4D97-AF65-F5344CB8AC3E}">
        <p14:creationId xmlns:p14="http://schemas.microsoft.com/office/powerpoint/2010/main" val="205710578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60" r:id="rId3"/>
    <p:sldLayoutId id="2147483862" r:id="rId4"/>
    <p:sldLayoutId id="2147483865" r:id="rId5"/>
    <p:sldLayoutId id="2147483863" r:id="rId6"/>
  </p:sldLayoutIdLst>
  <p:txStyles>
    <p:titleStyle>
      <a:lvl1pPr algn="l" defTabSz="914400" rtl="0" eaLnBrk="1" latinLnBrk="0" hangingPunct="1">
        <a:lnSpc>
          <a:spcPct val="90000"/>
        </a:lnSpc>
        <a:spcBef>
          <a:spcPct val="0"/>
        </a:spcBef>
        <a:buNone/>
        <a:defRPr sz="2200" b="1" kern="1200">
          <a:solidFill>
            <a:srgbClr val="047C7C"/>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D30826-3BCB-C4F7-65BD-DE7F63B19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 y="0"/>
            <a:ext cx="12184303" cy="6858000"/>
          </a:xfrm>
          <a:prstGeom prst="rect">
            <a:avLst/>
          </a:prstGeom>
        </p:spPr>
      </p:pic>
      <p:sp>
        <p:nvSpPr>
          <p:cNvPr id="3" name="TextBox 2">
            <a:extLst>
              <a:ext uri="{FF2B5EF4-FFF2-40B4-BE49-F238E27FC236}">
                <a16:creationId xmlns:a16="http://schemas.microsoft.com/office/drawing/2014/main" id="{6FB2F155-B548-2E4A-88F3-BCAB3A66C8A7}"/>
              </a:ext>
            </a:extLst>
          </p:cNvPr>
          <p:cNvSpPr txBox="1"/>
          <p:nvPr/>
        </p:nvSpPr>
        <p:spPr>
          <a:xfrm>
            <a:off x="510710" y="5610531"/>
            <a:ext cx="9184008" cy="954107"/>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Council’s Resilience</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Commitments</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56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811FA3-4975-4631-D6F0-674DD4480434}"/>
              </a:ext>
            </a:extLst>
          </p:cNvPr>
          <p:cNvSpPr txBox="1"/>
          <p:nvPr/>
        </p:nvSpPr>
        <p:spPr>
          <a:xfrm>
            <a:off x="205537" y="1574733"/>
            <a:ext cx="5685189" cy="3577903"/>
          </a:xfrm>
          <a:prstGeom prst="rect">
            <a:avLst/>
          </a:prstGeom>
          <a:noFill/>
        </p:spPr>
        <p:txBody>
          <a:bodyPr wrap="square" rtlCol="0">
            <a:spAutoFit/>
          </a:bodyPr>
          <a:lstStyle/>
          <a:p>
            <a:pPr algn="ctr"/>
            <a:r>
              <a:rPr lang="en-US" i="1" dirty="0">
                <a:solidFill>
                  <a:srgbClr val="047C7C"/>
                </a:solidFill>
              </a:rPr>
              <a:t>“Resilience starts from the belief that humans and nature are strongly coupled to the point</a:t>
            </a:r>
            <a:br>
              <a:rPr lang="en-US" i="1" dirty="0">
                <a:solidFill>
                  <a:srgbClr val="047C7C"/>
                </a:solidFill>
              </a:rPr>
            </a:br>
            <a:r>
              <a:rPr lang="en-US" i="1" dirty="0">
                <a:solidFill>
                  <a:srgbClr val="047C7C"/>
                </a:solidFill>
              </a:rPr>
              <a:t>that they should be conceived as one</a:t>
            </a:r>
            <a:br>
              <a:rPr lang="en-US" i="1" dirty="0">
                <a:solidFill>
                  <a:srgbClr val="047C7C"/>
                </a:solidFill>
              </a:rPr>
            </a:br>
            <a:r>
              <a:rPr lang="en-US" i="1" dirty="0">
                <a:solidFill>
                  <a:srgbClr val="047C7C"/>
                </a:solidFill>
              </a:rPr>
              <a:t>social-ecological system.</a:t>
            </a:r>
            <a:br>
              <a:rPr lang="en-US" i="1" dirty="0">
                <a:solidFill>
                  <a:srgbClr val="047C7C"/>
                </a:solidFill>
              </a:rPr>
            </a:br>
            <a:endParaRPr lang="en-US" i="1" dirty="0">
              <a:solidFill>
                <a:srgbClr val="047C7C"/>
              </a:solidFill>
            </a:endParaRPr>
          </a:p>
          <a:p>
            <a:pPr algn="ctr"/>
            <a:r>
              <a:rPr lang="en-US" i="1" dirty="0">
                <a:solidFill>
                  <a:srgbClr val="047C7C"/>
                </a:solidFill>
              </a:rPr>
              <a:t>This means that in our </a:t>
            </a:r>
            <a:r>
              <a:rPr lang="en-US" i="1" dirty="0" err="1">
                <a:solidFill>
                  <a:srgbClr val="047C7C"/>
                </a:solidFill>
              </a:rPr>
              <a:t>globalised</a:t>
            </a:r>
            <a:r>
              <a:rPr lang="en-US" i="1" dirty="0">
                <a:solidFill>
                  <a:srgbClr val="047C7C"/>
                </a:solidFill>
              </a:rPr>
              <a:t> society,</a:t>
            </a:r>
            <a:br>
              <a:rPr lang="en-US" i="1" dirty="0">
                <a:solidFill>
                  <a:srgbClr val="047C7C"/>
                </a:solidFill>
              </a:rPr>
            </a:br>
            <a:r>
              <a:rPr lang="en-US" i="1" dirty="0">
                <a:solidFill>
                  <a:srgbClr val="047C7C"/>
                </a:solidFill>
              </a:rPr>
              <a:t>there are virtually no ecosystems that</a:t>
            </a:r>
            <a:br>
              <a:rPr lang="en-US" i="1" dirty="0">
                <a:solidFill>
                  <a:srgbClr val="047C7C"/>
                </a:solidFill>
              </a:rPr>
            </a:br>
            <a:r>
              <a:rPr lang="en-US" i="1" dirty="0">
                <a:solidFill>
                  <a:srgbClr val="047C7C"/>
                </a:solidFill>
              </a:rPr>
              <a:t>are not shaped by people and no people</a:t>
            </a:r>
            <a:br>
              <a:rPr lang="en-US" i="1" dirty="0">
                <a:solidFill>
                  <a:srgbClr val="047C7C"/>
                </a:solidFill>
              </a:rPr>
            </a:br>
            <a:r>
              <a:rPr lang="en-US" i="1" dirty="0">
                <a:solidFill>
                  <a:srgbClr val="047C7C"/>
                </a:solidFill>
              </a:rPr>
              <a:t>without the need for ecosystems and</a:t>
            </a:r>
          </a:p>
          <a:p>
            <a:pPr algn="ctr"/>
            <a:r>
              <a:rPr lang="en-US" i="1" dirty="0">
                <a:solidFill>
                  <a:srgbClr val="047C7C"/>
                </a:solidFill>
              </a:rPr>
              <a:t>the services they provide.”</a:t>
            </a:r>
          </a:p>
          <a:p>
            <a:pPr algn="ctr"/>
            <a:endParaRPr lang="en-US" sz="2000" i="1" dirty="0">
              <a:solidFill>
                <a:srgbClr val="047C7C"/>
              </a:solidFill>
            </a:endParaRPr>
          </a:p>
          <a:p>
            <a:pPr algn="ctr"/>
            <a:r>
              <a:rPr lang="en-US" sz="1050" dirty="0"/>
              <a:t>(AIDR 2021, from Stockholm Resilience Centre 2019)</a:t>
            </a:r>
            <a:endParaRPr lang="en-AU" sz="1050" dirty="0"/>
          </a:p>
          <a:p>
            <a:endParaRPr lang="en-US" sz="1600" dirty="0"/>
          </a:p>
        </p:txBody>
      </p:sp>
      <p:pic>
        <p:nvPicPr>
          <p:cNvPr id="4" name="Picture 3" descr="A road with a building under construction&#10;&#10;Description automatically generated">
            <a:extLst>
              <a:ext uri="{FF2B5EF4-FFF2-40B4-BE49-F238E27FC236}">
                <a16:creationId xmlns:a16="http://schemas.microsoft.com/office/drawing/2014/main" id="{CA9D4568-6400-34BF-DADB-700E746265C4}"/>
              </a:ext>
            </a:extLst>
          </p:cNvPr>
          <p:cNvPicPr>
            <a:picLocks noChangeAspect="1"/>
          </p:cNvPicPr>
          <p:nvPr/>
        </p:nvPicPr>
        <p:blipFill rotWithShape="1">
          <a:blip r:embed="rId3"/>
          <a:srcRect l="11186" r="27371"/>
          <a:stretch/>
        </p:blipFill>
        <p:spPr>
          <a:xfrm>
            <a:off x="6167534" y="471694"/>
            <a:ext cx="5445703" cy="5914611"/>
          </a:xfrm>
          <a:prstGeom prst="rect">
            <a:avLst/>
          </a:prstGeom>
        </p:spPr>
      </p:pic>
    </p:spTree>
    <p:extLst>
      <p:ext uri="{BB962C8B-B14F-4D97-AF65-F5344CB8AC3E}">
        <p14:creationId xmlns:p14="http://schemas.microsoft.com/office/powerpoint/2010/main" val="2608182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rectangles with white text&#10;&#10;Description automatically generated">
            <a:extLst>
              <a:ext uri="{FF2B5EF4-FFF2-40B4-BE49-F238E27FC236}">
                <a16:creationId xmlns:a16="http://schemas.microsoft.com/office/drawing/2014/main" id="{DD2C6D1A-F792-6C8E-3A7B-90CCA454C7BF}"/>
              </a:ext>
            </a:extLst>
          </p:cNvPr>
          <p:cNvPicPr>
            <a:picLocks noChangeAspect="1"/>
          </p:cNvPicPr>
          <p:nvPr/>
        </p:nvPicPr>
        <p:blipFill>
          <a:blip r:embed="rId3"/>
          <a:stretch>
            <a:fillRect/>
          </a:stretch>
        </p:blipFill>
        <p:spPr>
          <a:xfrm>
            <a:off x="2433223" y="2751752"/>
            <a:ext cx="2232083" cy="2799963"/>
          </a:xfrm>
          <a:prstGeom prst="rect">
            <a:avLst/>
          </a:prstGeom>
        </p:spPr>
      </p:pic>
      <p:sp>
        <p:nvSpPr>
          <p:cNvPr id="2" name="TextBox 1">
            <a:extLst>
              <a:ext uri="{FF2B5EF4-FFF2-40B4-BE49-F238E27FC236}">
                <a16:creationId xmlns:a16="http://schemas.microsoft.com/office/drawing/2014/main" id="{FE811FA3-4975-4631-D6F0-674DD4480434}"/>
              </a:ext>
            </a:extLst>
          </p:cNvPr>
          <p:cNvSpPr txBox="1"/>
          <p:nvPr/>
        </p:nvSpPr>
        <p:spPr>
          <a:xfrm>
            <a:off x="551512" y="951783"/>
            <a:ext cx="5886611" cy="1569660"/>
          </a:xfrm>
          <a:prstGeom prst="rect">
            <a:avLst/>
          </a:prstGeom>
          <a:noFill/>
        </p:spPr>
        <p:txBody>
          <a:bodyPr wrap="square" rtlCol="0">
            <a:spAutoFit/>
          </a:bodyPr>
          <a:lstStyle/>
          <a:p>
            <a:pPr algn="ctr"/>
            <a:r>
              <a:rPr lang="en-US" sz="2400" dirty="0"/>
              <a:t>The cost of disasters to the</a:t>
            </a:r>
            <a:br>
              <a:rPr lang="en-US" sz="2400" dirty="0"/>
            </a:br>
            <a:r>
              <a:rPr lang="en-US" sz="2400" dirty="0"/>
              <a:t>Australian economy reached around</a:t>
            </a:r>
            <a:br>
              <a:rPr lang="en-US" sz="2400" dirty="0"/>
            </a:br>
            <a:r>
              <a:rPr lang="en-US" sz="2400" b="1" dirty="0"/>
              <a:t>$18 billion per year </a:t>
            </a:r>
            <a:r>
              <a:rPr lang="en-US" sz="2400" dirty="0"/>
              <a:t>and could</a:t>
            </a:r>
            <a:br>
              <a:rPr lang="en-US" sz="2400" dirty="0"/>
            </a:br>
            <a:r>
              <a:rPr lang="en-US" sz="2400" b="1" dirty="0"/>
              <a:t>increase to $39 billion </a:t>
            </a:r>
            <a:r>
              <a:rPr lang="en-US" sz="2400" dirty="0"/>
              <a:t>per year by 2050. </a:t>
            </a:r>
            <a:endParaRPr lang="en-AU" sz="2400" dirty="0"/>
          </a:p>
        </p:txBody>
      </p:sp>
      <p:pic>
        <p:nvPicPr>
          <p:cNvPr id="6" name="Picture 5" descr="A pile of trash outside a house&#10;&#10;Description automatically generated">
            <a:extLst>
              <a:ext uri="{FF2B5EF4-FFF2-40B4-BE49-F238E27FC236}">
                <a16:creationId xmlns:a16="http://schemas.microsoft.com/office/drawing/2014/main" id="{D419CD52-CBAA-5D85-94ED-F5EB905E7236}"/>
              </a:ext>
            </a:extLst>
          </p:cNvPr>
          <p:cNvPicPr>
            <a:picLocks noChangeAspect="1"/>
          </p:cNvPicPr>
          <p:nvPr/>
        </p:nvPicPr>
        <p:blipFill rotWithShape="1">
          <a:blip r:embed="rId4"/>
          <a:srcRect l="16073" t="400" r="26943" b="-79"/>
          <a:stretch/>
        </p:blipFill>
        <p:spPr>
          <a:xfrm>
            <a:off x="6755363" y="517849"/>
            <a:ext cx="4992655" cy="5822302"/>
          </a:xfrm>
          <a:prstGeom prst="rect">
            <a:avLst/>
          </a:prstGeom>
        </p:spPr>
      </p:pic>
    </p:spTree>
    <p:extLst>
      <p:ext uri="{BB962C8B-B14F-4D97-AF65-F5344CB8AC3E}">
        <p14:creationId xmlns:p14="http://schemas.microsoft.com/office/powerpoint/2010/main" val="28283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811FA3-4975-4631-D6F0-674DD4480434}"/>
              </a:ext>
            </a:extLst>
          </p:cNvPr>
          <p:cNvSpPr txBox="1"/>
          <p:nvPr/>
        </p:nvSpPr>
        <p:spPr>
          <a:xfrm>
            <a:off x="1943100" y="2741945"/>
            <a:ext cx="8305799" cy="461665"/>
          </a:xfrm>
          <a:prstGeom prst="rect">
            <a:avLst/>
          </a:prstGeom>
          <a:noFill/>
        </p:spPr>
        <p:txBody>
          <a:bodyPr wrap="square" rtlCol="0">
            <a:spAutoFit/>
          </a:bodyPr>
          <a:lstStyle/>
          <a:p>
            <a:pPr algn="ctr"/>
            <a:r>
              <a:rPr lang="en-US" sz="2400" dirty="0">
                <a:solidFill>
                  <a:srgbClr val="FF0000"/>
                </a:solidFill>
              </a:rPr>
              <a:t>[Insert Council specific progress slides with work to date]</a:t>
            </a:r>
          </a:p>
        </p:txBody>
      </p:sp>
    </p:spTree>
    <p:extLst>
      <p:ext uri="{BB962C8B-B14F-4D97-AF65-F5344CB8AC3E}">
        <p14:creationId xmlns:p14="http://schemas.microsoft.com/office/powerpoint/2010/main" val="1527131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30EC8-BE14-241E-DC3A-40BE9B6B14D5}"/>
              </a:ext>
            </a:extLst>
          </p:cNvPr>
          <p:cNvSpPr>
            <a:spLocks noGrp="1"/>
          </p:cNvSpPr>
          <p:nvPr>
            <p:ph type="title"/>
          </p:nvPr>
        </p:nvSpPr>
        <p:spPr/>
        <p:txBody>
          <a:bodyPr/>
          <a:lstStyle/>
          <a:p>
            <a:r>
              <a:rPr lang="en-AU" sz="2400" b="1" dirty="0">
                <a:solidFill>
                  <a:srgbClr val="047C7C"/>
                </a:solidFill>
              </a:rPr>
              <a:t>About Hunter JO’s Resilience IP&amp;R Support Package </a:t>
            </a:r>
            <a:endParaRPr lang="en-US" dirty="0"/>
          </a:p>
        </p:txBody>
      </p:sp>
      <p:pic>
        <p:nvPicPr>
          <p:cNvPr id="7" name="Picture 6" descr="A screenshot of a computer&#10;&#10;Description automatically generated">
            <a:extLst>
              <a:ext uri="{FF2B5EF4-FFF2-40B4-BE49-F238E27FC236}">
                <a16:creationId xmlns:a16="http://schemas.microsoft.com/office/drawing/2014/main" id="{CAFD97B9-7CEE-6D34-5EB4-C17BFCE5B46D}"/>
              </a:ext>
            </a:extLst>
          </p:cNvPr>
          <p:cNvPicPr>
            <a:picLocks noChangeAspect="1"/>
          </p:cNvPicPr>
          <p:nvPr/>
        </p:nvPicPr>
        <p:blipFill>
          <a:blip r:embed="rId3"/>
          <a:stretch>
            <a:fillRect/>
          </a:stretch>
        </p:blipFill>
        <p:spPr>
          <a:xfrm>
            <a:off x="-13574" y="945929"/>
            <a:ext cx="12205573" cy="6102787"/>
          </a:xfrm>
          <a:prstGeom prst="rect">
            <a:avLst/>
          </a:prstGeom>
        </p:spPr>
      </p:pic>
    </p:spTree>
    <p:extLst>
      <p:ext uri="{BB962C8B-B14F-4D97-AF65-F5344CB8AC3E}">
        <p14:creationId xmlns:p14="http://schemas.microsoft.com/office/powerpoint/2010/main" val="1909368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30EC8-BE14-241E-DC3A-40BE9B6B14D5}"/>
              </a:ext>
            </a:extLst>
          </p:cNvPr>
          <p:cNvSpPr>
            <a:spLocks noGrp="1"/>
          </p:cNvSpPr>
          <p:nvPr>
            <p:ph type="title"/>
          </p:nvPr>
        </p:nvSpPr>
        <p:spPr/>
        <p:txBody>
          <a:bodyPr/>
          <a:lstStyle/>
          <a:p>
            <a:r>
              <a:rPr lang="en-AU" sz="2400" b="1" dirty="0">
                <a:solidFill>
                  <a:srgbClr val="047C7C"/>
                </a:solidFill>
              </a:rPr>
              <a:t>Commitment Levels</a:t>
            </a:r>
            <a:endParaRPr lang="en-US" dirty="0"/>
          </a:p>
        </p:txBody>
      </p:sp>
      <p:pic>
        <p:nvPicPr>
          <p:cNvPr id="3" name="Picture 2" descr="Graphical user interface, application&#10;&#10;Description automatically generated">
            <a:extLst>
              <a:ext uri="{FF2B5EF4-FFF2-40B4-BE49-F238E27FC236}">
                <a16:creationId xmlns:a16="http://schemas.microsoft.com/office/drawing/2014/main" id="{401DC87F-2FBD-06C6-D659-F7CBD796E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23" y="2075074"/>
            <a:ext cx="10634952" cy="2707852"/>
          </a:xfrm>
          <a:prstGeom prst="rect">
            <a:avLst/>
          </a:prstGeom>
        </p:spPr>
      </p:pic>
    </p:spTree>
    <p:extLst>
      <p:ext uri="{BB962C8B-B14F-4D97-AF65-F5344CB8AC3E}">
        <p14:creationId xmlns:p14="http://schemas.microsoft.com/office/powerpoint/2010/main" val="197793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rectangular box with text&#10;&#10;Description automatically generated">
            <a:extLst>
              <a:ext uri="{FF2B5EF4-FFF2-40B4-BE49-F238E27FC236}">
                <a16:creationId xmlns:a16="http://schemas.microsoft.com/office/drawing/2014/main" id="{2999FAF0-5A2C-223E-5269-31AF94BA6866}"/>
              </a:ext>
            </a:extLst>
          </p:cNvPr>
          <p:cNvPicPr>
            <a:picLocks noChangeAspect="1"/>
          </p:cNvPicPr>
          <p:nvPr/>
        </p:nvPicPr>
        <p:blipFill>
          <a:blip r:embed="rId3"/>
          <a:stretch>
            <a:fillRect/>
          </a:stretch>
        </p:blipFill>
        <p:spPr>
          <a:xfrm>
            <a:off x="502297" y="1047048"/>
            <a:ext cx="11187405" cy="5593703"/>
          </a:xfrm>
          <a:prstGeom prst="rect">
            <a:avLst/>
          </a:prstGeom>
        </p:spPr>
      </p:pic>
      <p:sp>
        <p:nvSpPr>
          <p:cNvPr id="2" name="Title 1">
            <a:extLst>
              <a:ext uri="{FF2B5EF4-FFF2-40B4-BE49-F238E27FC236}">
                <a16:creationId xmlns:a16="http://schemas.microsoft.com/office/drawing/2014/main" id="{AB530EC8-BE14-241E-DC3A-40BE9B6B14D5}"/>
              </a:ext>
            </a:extLst>
          </p:cNvPr>
          <p:cNvSpPr>
            <a:spLocks noGrp="1"/>
          </p:cNvSpPr>
          <p:nvPr>
            <p:ph type="title"/>
          </p:nvPr>
        </p:nvSpPr>
        <p:spPr/>
        <p:txBody>
          <a:bodyPr/>
          <a:lstStyle/>
          <a:p>
            <a:r>
              <a:rPr lang="en-AU" sz="2400" b="1" dirty="0">
                <a:solidFill>
                  <a:srgbClr val="047C7C"/>
                </a:solidFill>
              </a:rPr>
              <a:t>Councils’ Shared Responsibilities in Resilience</a:t>
            </a:r>
            <a:endParaRPr lang="en-US" dirty="0"/>
          </a:p>
        </p:txBody>
      </p:sp>
    </p:spTree>
    <p:extLst>
      <p:ext uri="{BB962C8B-B14F-4D97-AF65-F5344CB8AC3E}">
        <p14:creationId xmlns:p14="http://schemas.microsoft.com/office/powerpoint/2010/main" val="569984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30EC8-BE14-241E-DC3A-40BE9B6B14D5}"/>
              </a:ext>
            </a:extLst>
          </p:cNvPr>
          <p:cNvSpPr>
            <a:spLocks noGrp="1"/>
          </p:cNvSpPr>
          <p:nvPr>
            <p:ph type="title"/>
          </p:nvPr>
        </p:nvSpPr>
        <p:spPr/>
        <p:txBody>
          <a:bodyPr/>
          <a:lstStyle/>
          <a:p>
            <a:r>
              <a:rPr lang="en-AU" sz="2400" b="1" dirty="0">
                <a:solidFill>
                  <a:srgbClr val="047C7C"/>
                </a:solidFill>
              </a:rPr>
              <a:t>Proposed Commitment Level</a:t>
            </a:r>
            <a:endParaRPr lang="en-US" dirty="0"/>
          </a:p>
        </p:txBody>
      </p:sp>
      <p:sp>
        <p:nvSpPr>
          <p:cNvPr id="3" name="TextBox 2">
            <a:extLst>
              <a:ext uri="{FF2B5EF4-FFF2-40B4-BE49-F238E27FC236}">
                <a16:creationId xmlns:a16="http://schemas.microsoft.com/office/drawing/2014/main" id="{828B4CF2-3CE8-668A-67DE-B8C2D23A2676}"/>
              </a:ext>
            </a:extLst>
          </p:cNvPr>
          <p:cNvSpPr txBox="1"/>
          <p:nvPr/>
        </p:nvSpPr>
        <p:spPr>
          <a:xfrm>
            <a:off x="1943100" y="2741945"/>
            <a:ext cx="8305799" cy="830997"/>
          </a:xfrm>
          <a:prstGeom prst="rect">
            <a:avLst/>
          </a:prstGeom>
          <a:noFill/>
        </p:spPr>
        <p:txBody>
          <a:bodyPr wrap="square" rtlCol="0">
            <a:spAutoFit/>
          </a:bodyPr>
          <a:lstStyle/>
          <a:p>
            <a:pPr algn="ctr"/>
            <a:r>
              <a:rPr lang="en-US" sz="2400" dirty="0">
                <a:solidFill>
                  <a:srgbClr val="FF0000"/>
                </a:solidFill>
              </a:rPr>
              <a:t>[Insert proposed commitment level AND / OR inclusions and commitments proposed for the IP&amp;R documents]</a:t>
            </a:r>
          </a:p>
        </p:txBody>
      </p:sp>
    </p:spTree>
    <p:extLst>
      <p:ext uri="{BB962C8B-B14F-4D97-AF65-F5344CB8AC3E}">
        <p14:creationId xmlns:p14="http://schemas.microsoft.com/office/powerpoint/2010/main" val="3850803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8B4CF2-3CE8-668A-67DE-B8C2D23A2676}"/>
              </a:ext>
            </a:extLst>
          </p:cNvPr>
          <p:cNvSpPr txBox="1"/>
          <p:nvPr/>
        </p:nvSpPr>
        <p:spPr>
          <a:xfrm>
            <a:off x="1943100" y="3105834"/>
            <a:ext cx="8305799" cy="646331"/>
          </a:xfrm>
          <a:prstGeom prst="rect">
            <a:avLst/>
          </a:prstGeom>
          <a:noFill/>
        </p:spPr>
        <p:txBody>
          <a:bodyPr wrap="square" rtlCol="0">
            <a:spAutoFit/>
          </a:bodyPr>
          <a:lstStyle/>
          <a:p>
            <a:pPr algn="ctr"/>
            <a:r>
              <a:rPr lang="en-AU" sz="3600" b="1" dirty="0">
                <a:solidFill>
                  <a:srgbClr val="047C7C"/>
                </a:solidFill>
              </a:rPr>
              <a:t>Questions?</a:t>
            </a:r>
            <a:endParaRPr lang="en-US" sz="3600" dirty="0">
              <a:solidFill>
                <a:srgbClr val="FF0000"/>
              </a:solidFill>
            </a:endParaRPr>
          </a:p>
        </p:txBody>
      </p:sp>
      <p:pic>
        <p:nvPicPr>
          <p:cNvPr id="4" name="Picture 3">
            <a:extLst>
              <a:ext uri="{FF2B5EF4-FFF2-40B4-BE49-F238E27FC236}">
                <a16:creationId xmlns:a16="http://schemas.microsoft.com/office/drawing/2014/main" id="{AE6E8928-8931-09E4-39F3-32D313E524B4}"/>
              </a:ext>
            </a:extLst>
          </p:cNvPr>
          <p:cNvPicPr>
            <a:picLocks noChangeAspect="1"/>
          </p:cNvPicPr>
          <p:nvPr/>
        </p:nvPicPr>
        <p:blipFill>
          <a:blip r:embed="rId3"/>
          <a:stretch>
            <a:fillRect/>
          </a:stretch>
        </p:blipFill>
        <p:spPr>
          <a:xfrm>
            <a:off x="9026067" y="333026"/>
            <a:ext cx="2758546" cy="2307538"/>
          </a:xfrm>
          <a:prstGeom prst="rect">
            <a:avLst/>
          </a:prstGeom>
        </p:spPr>
      </p:pic>
    </p:spTree>
    <p:extLst>
      <p:ext uri="{BB962C8B-B14F-4D97-AF65-F5344CB8AC3E}">
        <p14:creationId xmlns:p14="http://schemas.microsoft.com/office/powerpoint/2010/main" val="3271596804"/>
      </p:ext>
    </p:extLst>
  </p:cSld>
  <p:clrMapOvr>
    <a:masterClrMapping/>
  </p:clrMapOvr>
</p:sld>
</file>

<file path=ppt/theme/theme1.xml><?xml version="1.0" encoding="utf-8"?>
<a:theme xmlns:a="http://schemas.openxmlformats.org/drawingml/2006/main" name="Office Theme">
  <a:themeElements>
    <a:clrScheme name="Hunter JO">
      <a:dk1>
        <a:srgbClr val="000000"/>
      </a:dk1>
      <a:lt1>
        <a:srgbClr val="FFFFFF"/>
      </a:lt1>
      <a:dk2>
        <a:srgbClr val="44546A"/>
      </a:dk2>
      <a:lt2>
        <a:srgbClr val="E7E6E6"/>
      </a:lt2>
      <a:accent1>
        <a:srgbClr val="673C67"/>
      </a:accent1>
      <a:accent2>
        <a:srgbClr val="047B7B"/>
      </a:accent2>
      <a:accent3>
        <a:srgbClr val="FAAF3F"/>
      </a:accent3>
      <a:accent4>
        <a:srgbClr val="D91B5E"/>
      </a:accent4>
      <a:accent5>
        <a:srgbClr val="1377BD"/>
      </a:accent5>
      <a:accent6>
        <a:srgbClr val="F15A2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BB726233-29BC-6843-9DD8-8242C25A837B}" vid="{525565AD-E84D-C242-93D8-9A20DB8F79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68F2B2C09B1849ADBC7251B8ED4319" ma:contentTypeVersion="14" ma:contentTypeDescription="Create a new document." ma:contentTypeScope="" ma:versionID="664e81247c83b110942f6f872ffb2e44">
  <xsd:schema xmlns:xsd="http://www.w3.org/2001/XMLSchema" xmlns:xs="http://www.w3.org/2001/XMLSchema" xmlns:p="http://schemas.microsoft.com/office/2006/metadata/properties" xmlns:ns2="c86f74f7-a1c9-4f07-b21d-3cea8cc78a47" xmlns:ns3="1f144acf-19bd-4c91-8f2d-ddfe64fb13f7" targetNamespace="http://schemas.microsoft.com/office/2006/metadata/properties" ma:root="true" ma:fieldsID="5b14ecd405d5d14ffa884c1daa3052c3" ns2:_="" ns3:_="">
    <xsd:import namespace="c86f74f7-a1c9-4f07-b21d-3cea8cc78a47"/>
    <xsd:import namespace="1f144acf-19bd-4c91-8f2d-ddfe64fb13f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6f74f7-a1c9-4f07-b21d-3cea8cc78a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7db81c5-0fcc-4400-b363-4d5bcbb5d81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144acf-19bd-4c91-8f2d-ddfe64fb13f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6b262da-0ed8-4571-b209-2ba95625af3a}" ma:internalName="TaxCatchAll" ma:showField="CatchAllData" ma:web="1f144acf-19bd-4c91-8f2d-ddfe64fb13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6f74f7-a1c9-4f07-b21d-3cea8cc78a47">
      <Terms xmlns="http://schemas.microsoft.com/office/infopath/2007/PartnerControls"/>
    </lcf76f155ced4ddcb4097134ff3c332f>
    <TaxCatchAll xmlns="1f144acf-19bd-4c91-8f2d-ddfe64fb13f7" xsi:nil="true"/>
  </documentManagement>
</p:properties>
</file>

<file path=customXml/itemProps1.xml><?xml version="1.0" encoding="utf-8"?>
<ds:datastoreItem xmlns:ds="http://schemas.openxmlformats.org/officeDocument/2006/customXml" ds:itemID="{1E73D55D-3864-4648-9EA2-64252B1C33D5}">
  <ds:schemaRefs>
    <ds:schemaRef ds:uri="http://schemas.microsoft.com/sharepoint/v3/contenttype/forms"/>
  </ds:schemaRefs>
</ds:datastoreItem>
</file>

<file path=customXml/itemProps2.xml><?xml version="1.0" encoding="utf-8"?>
<ds:datastoreItem xmlns:ds="http://schemas.openxmlformats.org/officeDocument/2006/customXml" ds:itemID="{889F94FD-CA17-4A97-8B18-C51145C9BA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6f74f7-a1c9-4f07-b21d-3cea8cc78a47"/>
    <ds:schemaRef ds:uri="1f144acf-19bd-4c91-8f2d-ddfe64fb13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AC5DF6-EFF2-457D-AC9B-99A734E01D37}">
  <ds:schemaRefs>
    <ds:schemaRef ds:uri="http://schemas.microsoft.com/office/2006/metadata/properties"/>
    <ds:schemaRef ds:uri="http://schemas.microsoft.com/office/infopath/2007/PartnerControls"/>
    <ds:schemaRef ds:uri="c86f74f7-a1c9-4f07-b21d-3cea8cc78a47"/>
    <ds:schemaRef ds:uri="1f144acf-19bd-4c91-8f2d-ddfe64fb13f7"/>
  </ds:schemaRefs>
</ds:datastoreItem>
</file>

<file path=docProps/app.xml><?xml version="1.0" encoding="utf-8"?>
<Properties xmlns="http://schemas.openxmlformats.org/officeDocument/2006/extended-properties" xmlns:vt="http://schemas.openxmlformats.org/officeDocument/2006/docPropsVTypes">
  <Template>Office Theme</Template>
  <TotalTime>1736</TotalTime>
  <Words>1318</Words>
  <Application>Microsoft Office PowerPoint</Application>
  <PresentationFormat>Widescreen</PresentationFormat>
  <Paragraphs>77</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Office Theme</vt:lpstr>
      <vt:lpstr>PowerPoint Presentation</vt:lpstr>
      <vt:lpstr>PowerPoint Presentation</vt:lpstr>
      <vt:lpstr>PowerPoint Presentation</vt:lpstr>
      <vt:lpstr>PowerPoint Presentation</vt:lpstr>
      <vt:lpstr>About Hunter JO’s Resilience IP&amp;R Support Package </vt:lpstr>
      <vt:lpstr>Commitment Levels</vt:lpstr>
      <vt:lpstr>Councils’ Shared Responsibilities in Resilience</vt:lpstr>
      <vt:lpstr>Proposed Commitment Level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Carissa Norton</dc:creator>
  <cp:lastModifiedBy>Kali Somerville</cp:lastModifiedBy>
  <cp:revision>19</cp:revision>
  <dcterms:created xsi:type="dcterms:W3CDTF">2023-07-18T07:00:56Z</dcterms:created>
  <dcterms:modified xsi:type="dcterms:W3CDTF">2023-12-20T03:10:38Z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0x0101002068F2B2C09B1849ADBC7251B8ED4319</vt:lpwstr>
  </property>
</Properties>
</file>